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8" r:id="rId2"/>
  </p:sldMasterIdLst>
  <p:notesMasterIdLst>
    <p:notesMasterId r:id="rId28"/>
  </p:notesMasterIdLst>
  <p:sldIdLst>
    <p:sldId id="257" r:id="rId3"/>
    <p:sldId id="281" r:id="rId4"/>
    <p:sldId id="258" r:id="rId5"/>
    <p:sldId id="261" r:id="rId6"/>
    <p:sldId id="260" r:id="rId7"/>
    <p:sldId id="259" r:id="rId8"/>
    <p:sldId id="263" r:id="rId9"/>
    <p:sldId id="264" r:id="rId10"/>
    <p:sldId id="267" r:id="rId11"/>
    <p:sldId id="266" r:id="rId12"/>
    <p:sldId id="270" r:id="rId13"/>
    <p:sldId id="271" r:id="rId14"/>
    <p:sldId id="273" r:id="rId15"/>
    <p:sldId id="272" r:id="rId16"/>
    <p:sldId id="274" r:id="rId17"/>
    <p:sldId id="275" r:id="rId18"/>
    <p:sldId id="276" r:id="rId19"/>
    <p:sldId id="277" r:id="rId20"/>
    <p:sldId id="278" r:id="rId21"/>
    <p:sldId id="279" r:id="rId22"/>
    <p:sldId id="280" r:id="rId23"/>
    <p:sldId id="283" r:id="rId24"/>
    <p:sldId id="284" r:id="rId25"/>
    <p:sldId id="285"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8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CB103-9209-4E7B-8B85-26005DF58F17}"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D8084-3DFE-47E5-8512-0F51DFD1E24A}" type="slidenum">
              <a:rPr lang="en-US" smtClean="0"/>
              <a:t>‹#›</a:t>
            </a:fld>
            <a:endParaRPr lang="en-US"/>
          </a:p>
        </p:txBody>
      </p:sp>
    </p:spTree>
    <p:extLst>
      <p:ext uri="{BB962C8B-B14F-4D97-AF65-F5344CB8AC3E}">
        <p14:creationId xmlns:p14="http://schemas.microsoft.com/office/powerpoint/2010/main" val="375753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D8084-3DFE-47E5-8512-0F51DFD1E24A}" type="slidenum">
              <a:rPr lang="en-US" smtClean="0"/>
              <a:t>22</a:t>
            </a:fld>
            <a:endParaRPr lang="en-US"/>
          </a:p>
        </p:txBody>
      </p:sp>
    </p:spTree>
    <p:extLst>
      <p:ext uri="{BB962C8B-B14F-4D97-AF65-F5344CB8AC3E}">
        <p14:creationId xmlns:p14="http://schemas.microsoft.com/office/powerpoint/2010/main" val="346483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D8084-3DFE-47E5-8512-0F51DFD1E24A}" type="slidenum">
              <a:rPr lang="en-US" smtClean="0"/>
              <a:t>23</a:t>
            </a:fld>
            <a:endParaRPr lang="en-US"/>
          </a:p>
        </p:txBody>
      </p:sp>
    </p:spTree>
    <p:extLst>
      <p:ext uri="{BB962C8B-B14F-4D97-AF65-F5344CB8AC3E}">
        <p14:creationId xmlns:p14="http://schemas.microsoft.com/office/powerpoint/2010/main" val="251369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BD8084-3DFE-47E5-8512-0F51DFD1E24A}" type="slidenum">
              <a:rPr lang="en-US" smtClean="0"/>
              <a:t>24</a:t>
            </a:fld>
            <a:endParaRPr lang="en-US"/>
          </a:p>
        </p:txBody>
      </p:sp>
    </p:spTree>
    <p:extLst>
      <p:ext uri="{BB962C8B-B14F-4D97-AF65-F5344CB8AC3E}">
        <p14:creationId xmlns:p14="http://schemas.microsoft.com/office/powerpoint/2010/main" val="287269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A2C672-B130-4B1C-83D4-37B9AFEF5FA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9B40-751B-4FF4-8859-685A51D9614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14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2C672-B130-4B1C-83D4-37B9AFEF5FA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384593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2C672-B130-4B1C-83D4-37B9AFEF5FA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174799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75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4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0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53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00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9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232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2C672-B130-4B1C-83D4-37B9AFEF5FA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267810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08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34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28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A2C672-B130-4B1C-83D4-37B9AFEF5FAA}"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A9B40-751B-4FF4-8859-685A51D9614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60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A2C672-B130-4B1C-83D4-37B9AFEF5FAA}"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351533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A2C672-B130-4B1C-83D4-37B9AFEF5FAA}"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395280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A2C672-B130-4B1C-83D4-37B9AFEF5FAA}"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11654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A2C672-B130-4B1C-83D4-37B9AFEF5FAA}" type="datetimeFigureOut">
              <a:rPr lang="en-US" smtClean="0"/>
              <a:t>11/9/2022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14550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A2C672-B130-4B1C-83D4-37B9AFEF5FAA}" type="datetimeFigureOut">
              <a:rPr lang="en-US" smtClean="0"/>
              <a:t>11/9/2022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2A9B40-751B-4FF4-8859-685A51D96148}" type="slidenum">
              <a:rPr lang="en-US" smtClean="0"/>
              <a:t>‹#›</a:t>
            </a:fld>
            <a:endParaRPr lang="en-US"/>
          </a:p>
        </p:txBody>
      </p:sp>
    </p:spTree>
    <p:extLst>
      <p:ext uri="{BB962C8B-B14F-4D97-AF65-F5344CB8AC3E}">
        <p14:creationId xmlns:p14="http://schemas.microsoft.com/office/powerpoint/2010/main" val="790479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A2C672-B130-4B1C-83D4-37B9AFEF5FAA}"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A9B40-751B-4FF4-8859-685A51D96148}" type="slidenum">
              <a:rPr lang="en-US" smtClean="0"/>
              <a:t>‹#›</a:t>
            </a:fld>
            <a:endParaRPr lang="en-US"/>
          </a:p>
        </p:txBody>
      </p:sp>
    </p:spTree>
    <p:extLst>
      <p:ext uri="{BB962C8B-B14F-4D97-AF65-F5344CB8AC3E}">
        <p14:creationId xmlns:p14="http://schemas.microsoft.com/office/powerpoint/2010/main" val="186193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A2C672-B130-4B1C-83D4-37B9AFEF5FAA}" type="datetimeFigureOut">
              <a:rPr lang="en-US" smtClean="0"/>
              <a:t>11/9/2022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2A9B40-751B-4FF4-8859-685A51D9614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563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2C672-B130-4B1C-83D4-37B9AFEF5FAA}"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A9B40-751B-4FF4-8859-685A51D9614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288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0"/>
            <a:ext cx="12192000" cy="6913575"/>
          </a:xfrm>
          <a:prstGeom prst="rect">
            <a:avLst/>
          </a:prstGeom>
        </p:spPr>
      </p:pic>
      <p:sp>
        <p:nvSpPr>
          <p:cNvPr id="5" name="Down Ribbon 4"/>
          <p:cNvSpPr/>
          <p:nvPr/>
        </p:nvSpPr>
        <p:spPr>
          <a:xfrm>
            <a:off x="6581105" y="5563673"/>
            <a:ext cx="5164428" cy="875764"/>
          </a:xfrm>
          <a:prstGeom prst="ribb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cs typeface="B Titr" panose="00000700000000000000" pitchFamily="2" charset="-78"/>
              </a:rPr>
              <a:t>با آموزش دیابت از آینده خود محافظت کنیم </a:t>
            </a:r>
            <a:endParaRPr lang="en-US" dirty="0">
              <a:cs typeface="B Titr" panose="00000700000000000000" pitchFamily="2" charset="-78"/>
            </a:endParaRPr>
          </a:p>
        </p:txBody>
      </p:sp>
      <p:sp>
        <p:nvSpPr>
          <p:cNvPr id="6" name="TextBox 5"/>
          <p:cNvSpPr txBox="1"/>
          <p:nvPr/>
        </p:nvSpPr>
        <p:spPr>
          <a:xfrm>
            <a:off x="7022058" y="481781"/>
            <a:ext cx="4507605" cy="830997"/>
          </a:xfrm>
          <a:prstGeom prst="rect">
            <a:avLst/>
          </a:prstGeom>
          <a:noFill/>
        </p:spPr>
        <p:txBody>
          <a:bodyPr wrap="square" rtlCol="0">
            <a:spAutoFit/>
          </a:bodyPr>
          <a:lstStyle/>
          <a:p>
            <a:pPr algn="ctr"/>
            <a:r>
              <a:rPr lang="fa-IR" sz="2400" dirty="0" smtClean="0">
                <a:cs typeface="B Titr" panose="00000700000000000000" pitchFamily="2" charset="-78"/>
              </a:rPr>
              <a:t>معاونت بهداشت دانشگاه علوم پزشکی شهید بهشتی</a:t>
            </a:r>
            <a:r>
              <a:rPr lang="fa-IR" sz="2400" dirty="0" smtClean="0"/>
              <a:t> </a:t>
            </a:r>
            <a:endParaRPr lang="en-US" sz="2400" dirty="0"/>
          </a:p>
        </p:txBody>
      </p:sp>
    </p:spTree>
    <p:extLst>
      <p:ext uri="{BB962C8B-B14F-4D97-AF65-F5344CB8AC3E}">
        <p14:creationId xmlns:p14="http://schemas.microsoft.com/office/powerpoint/2010/main" val="400918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82" y="407962"/>
            <a:ext cx="11803456" cy="6168683"/>
          </a:xfrm>
          <a:prstGeom prst="rect">
            <a:avLst/>
          </a:prstGeom>
        </p:spPr>
      </p:pic>
    </p:spTree>
    <p:extLst>
      <p:ext uri="{BB962C8B-B14F-4D97-AF65-F5344CB8AC3E}">
        <p14:creationId xmlns:p14="http://schemas.microsoft.com/office/powerpoint/2010/main" val="241910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130" y="426180"/>
            <a:ext cx="6709719" cy="6276976"/>
          </a:xfrm>
          <a:prstGeom prst="rect">
            <a:avLst/>
          </a:prstGeom>
        </p:spPr>
      </p:pic>
    </p:spTree>
    <p:extLst>
      <p:ext uri="{BB962C8B-B14F-4D97-AF65-F5344CB8AC3E}">
        <p14:creationId xmlns:p14="http://schemas.microsoft.com/office/powerpoint/2010/main" val="325740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453" y="753762"/>
            <a:ext cx="9218141" cy="5535827"/>
          </a:xfrm>
          <a:prstGeom prst="rect">
            <a:avLst/>
          </a:prstGeom>
        </p:spPr>
      </p:pic>
    </p:spTree>
    <p:extLst>
      <p:ext uri="{BB962C8B-B14F-4D97-AF65-F5344CB8AC3E}">
        <p14:creationId xmlns:p14="http://schemas.microsoft.com/office/powerpoint/2010/main" val="2180742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5547" y="564445"/>
            <a:ext cx="10037646" cy="6044193"/>
          </a:xfrm>
          <a:prstGeom prst="rect">
            <a:avLst/>
          </a:prstGeom>
        </p:spPr>
      </p:pic>
    </p:spTree>
    <p:extLst>
      <p:ext uri="{BB962C8B-B14F-4D97-AF65-F5344CB8AC3E}">
        <p14:creationId xmlns:p14="http://schemas.microsoft.com/office/powerpoint/2010/main" val="289971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4757" y="982963"/>
            <a:ext cx="3556686" cy="1325563"/>
          </a:xfrm>
        </p:spPr>
        <p:txBody>
          <a:bodyPr/>
          <a:lstStyle/>
          <a:p>
            <a:pPr algn="r" rtl="1"/>
            <a:r>
              <a:rPr lang="fa-IR" dirty="0" smtClean="0">
                <a:cs typeface="B Titr" panose="00000700000000000000" pitchFamily="2" charset="-78"/>
              </a:rPr>
              <a:t>دیابت نوع 1</a:t>
            </a:r>
            <a:endParaRPr lang="en-US" dirty="0">
              <a:cs typeface="B Titr" panose="00000700000000000000" pitchFamily="2" charset="-78"/>
            </a:endParaRPr>
          </a:p>
        </p:txBody>
      </p:sp>
      <p:sp>
        <p:nvSpPr>
          <p:cNvPr id="3" name="Content Placeholder 2"/>
          <p:cNvSpPr>
            <a:spLocks noGrp="1"/>
          </p:cNvSpPr>
          <p:nvPr>
            <p:ph idx="1"/>
          </p:nvPr>
        </p:nvSpPr>
        <p:spPr>
          <a:xfrm>
            <a:off x="351692" y="3359278"/>
            <a:ext cx="11451102" cy="2584322"/>
          </a:xfrm>
        </p:spPr>
        <p:txBody>
          <a:bodyPr>
            <a:normAutofit fontScale="92500"/>
          </a:bodyPr>
          <a:lstStyle/>
          <a:p>
            <a:pPr algn="r" rtl="1">
              <a:lnSpc>
                <a:spcPct val="150000"/>
              </a:lnSpc>
            </a:pPr>
            <a:r>
              <a:rPr lang="fa-IR" sz="3200" b="1" dirty="0" smtClean="0">
                <a:cs typeface="B Nazanin" panose="00000400000000000000" pitchFamily="2" charset="-78"/>
              </a:rPr>
              <a:t>دیابت نوع ۱ یک اختلال خود ایمنی می‌باشد که شامل ۵-۱۰% تمام موارد ابتلا به دیابت می</a:t>
            </a:r>
            <a:r>
              <a:rPr lang="en-US" sz="3200" b="1" dirty="0" smtClean="0">
                <a:cs typeface="B Nazanin" panose="00000400000000000000" pitchFamily="2" charset="-78"/>
              </a:rPr>
              <a:t> </a:t>
            </a:r>
            <a:r>
              <a:rPr lang="fa-IR" sz="3200" b="1" dirty="0" smtClean="0">
                <a:cs typeface="B Nazanin" panose="00000400000000000000" pitchFamily="2" charset="-78"/>
              </a:rPr>
              <a:t>شود. عمدتا این بیماری در کودکان و نوجوانان خود را نشان می</a:t>
            </a:r>
            <a:r>
              <a:rPr lang="en-US" sz="3200" b="1" dirty="0" smtClean="0">
                <a:cs typeface="B Nazanin" panose="00000400000000000000" pitchFamily="2" charset="-78"/>
              </a:rPr>
              <a:t> </a:t>
            </a:r>
            <a:r>
              <a:rPr lang="fa-IR" sz="3200" b="1" dirty="0" smtClean="0">
                <a:cs typeface="B Nazanin" panose="00000400000000000000" pitchFamily="2" charset="-78"/>
              </a:rPr>
              <a:t>دهد. در دیابت نوع ۱، پانکراس میزان بسیار کمی‌ انسولین تولید می‌کند یا اصلا تولید نمی</a:t>
            </a:r>
            <a:r>
              <a:rPr lang="en-US" sz="3200" b="1" dirty="0" smtClean="0">
                <a:cs typeface="B Nazanin" panose="00000400000000000000" pitchFamily="2" charset="-78"/>
              </a:rPr>
              <a:t> </a:t>
            </a:r>
            <a:r>
              <a:rPr lang="fa-IR" sz="3200" b="1" dirty="0" smtClean="0">
                <a:cs typeface="B Nazanin" panose="00000400000000000000" pitchFamily="2" charset="-78"/>
              </a:rPr>
              <a:t>کند. </a:t>
            </a:r>
            <a:endParaRPr lang="en-US" sz="3200" b="1"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961767" y="685092"/>
            <a:ext cx="5513174" cy="2342313"/>
          </a:xfrm>
          <a:prstGeom prst="rect">
            <a:avLst/>
          </a:prstGeom>
        </p:spPr>
      </p:pic>
    </p:spTree>
    <p:extLst>
      <p:ext uri="{BB962C8B-B14F-4D97-AF65-F5344CB8AC3E}">
        <p14:creationId xmlns:p14="http://schemas.microsoft.com/office/powerpoint/2010/main" val="2640698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3435" y="635214"/>
            <a:ext cx="9525000" cy="5686425"/>
          </a:xfrm>
          <a:prstGeom prst="rect">
            <a:avLst/>
          </a:prstGeom>
          <a:ln>
            <a:noFill/>
          </a:ln>
          <a:effectLst>
            <a:softEdge rad="112500"/>
          </a:effectLst>
        </p:spPr>
      </p:pic>
    </p:spTree>
    <p:extLst>
      <p:ext uri="{BB962C8B-B14F-4D97-AF65-F5344CB8AC3E}">
        <p14:creationId xmlns:p14="http://schemas.microsoft.com/office/powerpoint/2010/main" val="2674716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106" y="634066"/>
            <a:ext cx="3097306" cy="1325563"/>
          </a:xfrm>
        </p:spPr>
        <p:txBody>
          <a:bodyPr/>
          <a:lstStyle/>
          <a:p>
            <a:pPr algn="r" rtl="1"/>
            <a:r>
              <a:rPr lang="fa-IR" dirty="0" smtClean="0">
                <a:cs typeface="B Titr" panose="00000700000000000000" pitchFamily="2" charset="-78"/>
              </a:rPr>
              <a:t>دیابت نوع 2</a:t>
            </a:r>
            <a:endParaRPr lang="en-US" dirty="0">
              <a:cs typeface="B Titr" panose="00000700000000000000" pitchFamily="2" charset="-78"/>
            </a:endParaRPr>
          </a:p>
        </p:txBody>
      </p:sp>
      <p:sp>
        <p:nvSpPr>
          <p:cNvPr id="3" name="Content Placeholder 2"/>
          <p:cNvSpPr>
            <a:spLocks noGrp="1"/>
          </p:cNvSpPr>
          <p:nvPr>
            <p:ph idx="1"/>
          </p:nvPr>
        </p:nvSpPr>
        <p:spPr>
          <a:xfrm>
            <a:off x="712694" y="3035394"/>
            <a:ext cx="10641106" cy="2975442"/>
          </a:xfrm>
        </p:spPr>
        <p:txBody>
          <a:bodyPr/>
          <a:lstStyle/>
          <a:p>
            <a:pPr algn="just" rtl="1">
              <a:lnSpc>
                <a:spcPct val="150000"/>
              </a:lnSpc>
            </a:pPr>
            <a:r>
              <a:rPr lang="fa-IR" dirty="0">
                <a:cs typeface="B Nazanin" panose="00000400000000000000" pitchFamily="2" charset="-78"/>
              </a:rPr>
              <a:t>دیابت نوع دو که از آن به عنوان دیابت غیر وابسته به انسولین نیز یاد می‌شود، شایع‌ترین نوع دیابت در جهان است که معمولاً به دلیل مقاومت سلول‌های بدن نسبت به انسولین رخ </a:t>
            </a:r>
            <a:r>
              <a:rPr lang="fa-IR" dirty="0" smtClean="0">
                <a:cs typeface="B Nazanin" panose="00000400000000000000" pitchFamily="2" charset="-78"/>
              </a:rPr>
              <a:t>می‌دهد.</a:t>
            </a:r>
          </a:p>
          <a:p>
            <a:pPr algn="just" rtl="1">
              <a:lnSpc>
                <a:spcPct val="150000"/>
              </a:lnSpc>
            </a:pPr>
            <a:r>
              <a:rPr lang="fa-IR" dirty="0">
                <a:cs typeface="B Nazanin" panose="00000400000000000000" pitchFamily="2" charset="-78"/>
              </a:rPr>
              <a:t>دیابت نوع دو در بزرگسالان </a:t>
            </a:r>
            <a:r>
              <a:rPr lang="fa-IR" dirty="0" smtClean="0">
                <a:cs typeface="B Nazanin" panose="00000400000000000000" pitchFamily="2" charset="-78"/>
              </a:rPr>
              <a:t>( افراد بالای 40 سال) بیشتر </a:t>
            </a:r>
            <a:r>
              <a:rPr lang="fa-IR" dirty="0">
                <a:cs typeface="B Nazanin" panose="00000400000000000000" pitchFamily="2" charset="-78"/>
              </a:rPr>
              <a:t>دیده می‌شود ولی به دلیل اضافه وزن، کاهش تحرک و تغذیه‌ نامناسب شیوع آن در جوانان و نوجوانان هم رو به افزایش است</a:t>
            </a:r>
            <a:r>
              <a:rPr lang="fa-IR" dirty="0" smtClean="0">
                <a:cs typeface="B Nazanin" panose="00000400000000000000" pitchFamily="2" charset="-78"/>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8504" y="365124"/>
            <a:ext cx="3733801" cy="2283947"/>
          </a:xfrm>
          <a:prstGeom prst="rect">
            <a:avLst/>
          </a:prstGeom>
        </p:spPr>
      </p:pic>
    </p:spTree>
    <p:extLst>
      <p:ext uri="{BB962C8B-B14F-4D97-AF65-F5344CB8AC3E}">
        <p14:creationId xmlns:p14="http://schemas.microsoft.com/office/powerpoint/2010/main" val="1904099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دیابت بارداری</a:t>
            </a:r>
            <a:endParaRPr lang="en-US" dirty="0">
              <a:cs typeface="B Titr" panose="00000700000000000000" pitchFamily="2" charset="-78"/>
            </a:endParaRPr>
          </a:p>
        </p:txBody>
      </p:sp>
      <p:sp>
        <p:nvSpPr>
          <p:cNvPr id="3" name="Content Placeholder 2"/>
          <p:cNvSpPr>
            <a:spLocks noGrp="1"/>
          </p:cNvSpPr>
          <p:nvPr>
            <p:ph idx="1"/>
          </p:nvPr>
        </p:nvSpPr>
        <p:spPr>
          <a:xfrm>
            <a:off x="838200" y="2632447"/>
            <a:ext cx="10515600" cy="2840505"/>
          </a:xfrm>
        </p:spPr>
        <p:txBody>
          <a:bodyPr/>
          <a:lstStyle/>
          <a:p>
            <a:pPr algn="r" rtl="1">
              <a:lnSpc>
                <a:spcPct val="200000"/>
              </a:lnSpc>
            </a:pPr>
            <a:r>
              <a:rPr lang="fa-IR" sz="2400" dirty="0">
                <a:cs typeface="B Titr" panose="00000700000000000000" pitchFamily="2" charset="-78"/>
              </a:rPr>
              <a:t>در دیابت بارداری، فرد باردار برای اولین بار با افزایش قند خون روبرو می‌شود. هرچند علائم و نشانه‌های </a:t>
            </a:r>
            <a:r>
              <a:rPr lang="fa-IR" sz="2400" dirty="0">
                <a:solidFill>
                  <a:srgbClr val="FF0000"/>
                </a:solidFill>
                <a:cs typeface="B Titr" panose="00000700000000000000" pitchFamily="2" charset="-78"/>
              </a:rPr>
              <a:t>دیابت بارداری </a:t>
            </a:r>
            <a:r>
              <a:rPr lang="fa-IR" sz="2400" dirty="0">
                <a:cs typeface="B Titr" panose="00000700000000000000" pitchFamily="2" charset="-78"/>
              </a:rPr>
              <a:t>معمولاً پس از زایمان از بین می‌رود، اما این زنان در آینده مستعد ابتلا به دیابت نوع دو خواهند بود</a:t>
            </a:r>
            <a:r>
              <a:rPr lang="fa-IR" sz="2400" dirty="0" smtClean="0">
                <a:cs typeface="B Titr" panose="00000700000000000000" pitchFamily="2" charset="-78"/>
              </a:rPr>
              <a:t>.</a:t>
            </a:r>
          </a:p>
          <a:p>
            <a:pPr algn="r" rtl="1">
              <a:lnSpc>
                <a:spcPct val="150000"/>
              </a:lnSpc>
            </a:pP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214" y="460514"/>
            <a:ext cx="3737162" cy="2092811"/>
          </a:xfrm>
          <a:prstGeom prst="rect">
            <a:avLst/>
          </a:prstGeom>
          <a:ln>
            <a:noFill/>
          </a:ln>
          <a:effectLst>
            <a:softEdge rad="112500"/>
          </a:effectLst>
        </p:spPr>
      </p:pic>
    </p:spTree>
    <p:extLst>
      <p:ext uri="{BB962C8B-B14F-4D97-AF65-F5344CB8AC3E}">
        <p14:creationId xmlns:p14="http://schemas.microsoft.com/office/powerpoint/2010/main" val="217319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0"/>
            <a:ext cx="6648450" cy="6858000"/>
          </a:xfrm>
          <a:prstGeom prst="rect">
            <a:avLst/>
          </a:prstGeom>
        </p:spPr>
      </p:pic>
    </p:spTree>
    <p:extLst>
      <p:ext uri="{BB962C8B-B14F-4D97-AF65-F5344CB8AC3E}">
        <p14:creationId xmlns:p14="http://schemas.microsoft.com/office/powerpoint/2010/main" val="1036152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497" y="142875"/>
            <a:ext cx="8408019" cy="6230106"/>
          </a:xfrm>
          <a:prstGeom prst="rect">
            <a:avLst/>
          </a:prstGeom>
        </p:spPr>
      </p:pic>
    </p:spTree>
    <p:extLst>
      <p:ext uri="{BB962C8B-B14F-4D97-AF65-F5344CB8AC3E}">
        <p14:creationId xmlns:p14="http://schemas.microsoft.com/office/powerpoint/2010/main" val="396643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523" y="2011679"/>
            <a:ext cx="7484012" cy="3046988"/>
          </a:xfrm>
          <a:prstGeom prst="rect">
            <a:avLst/>
          </a:prstGeom>
          <a:noFill/>
        </p:spPr>
        <p:txBody>
          <a:bodyPr wrap="square" rtlCol="0">
            <a:spAutoFit/>
          </a:bodyPr>
          <a:lstStyle/>
          <a:p>
            <a:pPr algn="r"/>
            <a:r>
              <a:rPr lang="fa-IR" sz="9600" dirty="0">
                <a:solidFill>
                  <a:srgbClr val="CC00CC"/>
                </a:solidFill>
                <a:cs typeface="B Titr" panose="00000700000000000000" pitchFamily="2" charset="-78"/>
              </a:rPr>
              <a:t>دیابت </a:t>
            </a:r>
            <a:r>
              <a:rPr lang="fa-IR" sz="9600" dirty="0" smtClean="0">
                <a:solidFill>
                  <a:srgbClr val="CC00CC"/>
                </a:solidFill>
                <a:cs typeface="B Titr" panose="00000700000000000000" pitchFamily="2" charset="-78"/>
              </a:rPr>
              <a:t>یا</a:t>
            </a:r>
          </a:p>
          <a:p>
            <a:pPr algn="r"/>
            <a:r>
              <a:rPr lang="fa-IR" sz="9600" dirty="0" smtClean="0">
                <a:solidFill>
                  <a:srgbClr val="CC00CC"/>
                </a:solidFill>
                <a:cs typeface="B Titr" panose="00000700000000000000" pitchFamily="2" charset="-78"/>
              </a:rPr>
              <a:t>            بیماری... </a:t>
            </a:r>
            <a:endParaRPr lang="en-US" sz="9600" dirty="0">
              <a:solidFill>
                <a:srgbClr val="CC00CC"/>
              </a:solidFill>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85" y="2817720"/>
            <a:ext cx="2847611" cy="2011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87806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6575612" cy="6858000"/>
          </a:xfrm>
          <a:prstGeom prst="rect">
            <a:avLst/>
          </a:prstGeom>
        </p:spPr>
      </p:pic>
    </p:spTree>
    <p:extLst>
      <p:ext uri="{BB962C8B-B14F-4D97-AF65-F5344CB8AC3E}">
        <p14:creationId xmlns:p14="http://schemas.microsoft.com/office/powerpoint/2010/main" val="1377622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446" y="748691"/>
            <a:ext cx="5970494" cy="53497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22431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19"/>
            <a:ext cx="10515600" cy="1325563"/>
          </a:xfrm>
        </p:spPr>
        <p:txBody>
          <a:bodyPr/>
          <a:lstStyle/>
          <a:p>
            <a:pPr algn="ctr"/>
            <a:r>
              <a:rPr lang="fa-IR" dirty="0" smtClean="0">
                <a:solidFill>
                  <a:srgbClr val="FF0000"/>
                </a:solidFill>
                <a:cs typeface="B Titr" panose="00000700000000000000" pitchFamily="2" charset="-78"/>
              </a:rPr>
              <a:t>نکات تغذیه ای در پیشگیری از دیابت</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488982"/>
            <a:ext cx="10515600" cy="4898371"/>
          </a:xfrm>
        </p:spPr>
        <p:txBody>
          <a:bodyPr/>
          <a:lstStyle/>
          <a:p>
            <a:pPr marL="0" lvl="0" indent="0" algn="just" rtl="1">
              <a:lnSpc>
                <a:spcPct val="150000"/>
              </a:lnSpc>
              <a:spcAft>
                <a:spcPts val="800"/>
              </a:spcAft>
              <a:buNone/>
            </a:pPr>
            <a:r>
              <a:rPr lang="fa-IR" dirty="0">
                <a:cs typeface="B Titr" panose="00000700000000000000" pitchFamily="2" charset="-78"/>
              </a:rPr>
              <a:t>میوه‌جات و سبزیجات بیشتری بخورید </a:t>
            </a:r>
            <a:r>
              <a:rPr lang="fa-IR" dirty="0" smtClean="0">
                <a:cs typeface="B Titr" panose="00000700000000000000" pitchFamily="2" charset="-78"/>
              </a:rPr>
              <a:t>. </a:t>
            </a:r>
            <a:r>
              <a:rPr lang="fa-IR" b="1" dirty="0" smtClean="0">
                <a:latin typeface="Calibri" panose="020F0502020204030204" pitchFamily="34" charset="0"/>
                <a:ea typeface="Calibri" panose="020F0502020204030204" pitchFamily="34" charset="0"/>
                <a:cs typeface="B Nazanin" panose="00000400000000000000" pitchFamily="2" charset="-78"/>
              </a:rPr>
              <a:t>هرروز4-2 </a:t>
            </a:r>
            <a:r>
              <a:rPr lang="fa-IR" b="1" dirty="0">
                <a:latin typeface="Calibri" panose="020F0502020204030204" pitchFamily="34" charset="0"/>
                <a:ea typeface="Calibri" panose="020F0502020204030204" pitchFamily="34" charset="0"/>
                <a:cs typeface="B Nazanin" panose="00000400000000000000" pitchFamily="2" charset="-78"/>
              </a:rPr>
              <a:t>واحد </a:t>
            </a:r>
            <a:r>
              <a:rPr lang="fa-IR" b="1" dirty="0" smtClean="0">
                <a:latin typeface="Calibri" panose="020F0502020204030204" pitchFamily="34" charset="0"/>
                <a:ea typeface="Calibri" panose="020F0502020204030204" pitchFamily="34" charset="0"/>
                <a:cs typeface="B Nazanin" panose="00000400000000000000" pitchFamily="2" charset="-78"/>
              </a:rPr>
              <a:t>میوه و 5-3 </a:t>
            </a:r>
            <a:r>
              <a:rPr lang="fa-IR" b="1" dirty="0">
                <a:latin typeface="Calibri" panose="020F0502020204030204" pitchFamily="34" charset="0"/>
                <a:ea typeface="Calibri" panose="020F0502020204030204" pitchFamily="34" charset="0"/>
                <a:cs typeface="B Nazanin" panose="00000400000000000000" pitchFamily="2" charset="-78"/>
              </a:rPr>
              <a:t>واحد از گروه سبزی ها</a:t>
            </a:r>
            <a:r>
              <a:rPr lang="fa-IR" b="1" dirty="0" smtClean="0">
                <a:latin typeface="Calibri" panose="020F0502020204030204" pitchFamily="34" charset="0"/>
                <a:ea typeface="Calibri" panose="020F0502020204030204" pitchFamily="34" charset="0"/>
                <a:cs typeface="B Nazanin" panose="00000400000000000000" pitchFamily="2" charset="-78"/>
              </a:rPr>
              <a:t> بخورید. </a:t>
            </a:r>
            <a:r>
              <a:rPr lang="fa-IR" b="1" dirty="0">
                <a:latin typeface="Calibri" panose="020F0502020204030204" pitchFamily="34" charset="0"/>
                <a:ea typeface="Calibri" panose="020F0502020204030204" pitchFamily="34" charset="0"/>
                <a:cs typeface="B Nazanin" panose="00000400000000000000" pitchFamily="2" charset="-78"/>
              </a:rPr>
              <a:t>میوه‌جات و سبزیجات متنوع و پررنگ انتخاب </a:t>
            </a:r>
            <a:r>
              <a:rPr lang="fa-IR" b="1" dirty="0" smtClean="0">
                <a:latin typeface="Calibri" panose="020F0502020204030204" pitchFamily="34" charset="0"/>
                <a:ea typeface="Calibri" panose="020F0502020204030204" pitchFamily="34" charset="0"/>
                <a:cs typeface="B Nazanin" panose="00000400000000000000" pitchFamily="2" charset="-78"/>
              </a:rPr>
              <a:t>کنید مانند کلم بروکلی، اسفناج، ترب، توت فرنگی.</a:t>
            </a:r>
          </a:p>
          <a:p>
            <a:pPr marL="0" lvl="0" indent="0" algn="just" rtl="1">
              <a:lnSpc>
                <a:spcPct val="150000"/>
              </a:lnSpc>
              <a:spcAft>
                <a:spcPts val="800"/>
              </a:spcAft>
              <a:buNone/>
            </a:pPr>
            <a:r>
              <a:rPr lang="fa-IR" dirty="0">
                <a:cs typeface="B Titr" panose="00000700000000000000" pitchFamily="2" charset="-78"/>
              </a:rPr>
              <a:t>کربوهیدرات کامل بخورید</a:t>
            </a:r>
            <a:r>
              <a:rPr lang="fa-IR" b="1" dirty="0">
                <a:latin typeface="Calibri" panose="020F0502020204030204" pitchFamily="34" charset="0"/>
                <a:ea typeface="Calibri" panose="020F0502020204030204" pitchFamily="34" charset="0"/>
                <a:cs typeface="B Nazanin" panose="00000400000000000000" pitchFamily="2" charset="-78"/>
              </a:rPr>
              <a:t>. مصرف نان های سفید و برنج را کاهش داده و نان های سبوس دار، برنج قهوه ای، ماکارونی سبوس دار ، جو و گندم کامل (پوست نگرفته) مصرف کنید.</a:t>
            </a:r>
            <a:endParaRPr lang="en-US" b="1" dirty="0">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
        <p:nvSpPr>
          <p:cNvPr id="4" name="Footer Placeholder 3"/>
          <p:cNvSpPr>
            <a:spLocks noGrp="1"/>
          </p:cNvSpPr>
          <p:nvPr>
            <p:ph type="ftr" sz="quarter" idx="11"/>
          </p:nvPr>
        </p:nvSpPr>
        <p:spPr>
          <a:xfrm>
            <a:off x="4038600" y="6356350"/>
            <a:ext cx="7315200" cy="365125"/>
          </a:xfrm>
        </p:spPr>
        <p:txBody>
          <a:bodyPr/>
          <a:lstStyle/>
          <a:p>
            <a:pPr lvl="0" algn="r"/>
            <a:r>
              <a:rPr lang="fa-IR" dirty="0">
                <a:solidFill>
                  <a:srgbClr val="FF0000"/>
                </a:solidFill>
                <a:cs typeface="B Titr" panose="00000700000000000000" pitchFamily="2" charset="-78"/>
              </a:rPr>
              <a:t>منبع: توصیه های کاربردی به بیماران مبتلا به دیابت و پیشگیری از دیابت ارائه از گروه تغذیه و اموردارویی معاونت امور </a:t>
            </a:r>
            <a:r>
              <a:rPr lang="fa-IR" dirty="0" smtClean="0">
                <a:solidFill>
                  <a:srgbClr val="FF0000"/>
                </a:solidFill>
                <a:cs typeface="B Titr" panose="00000700000000000000" pitchFamily="2" charset="-78"/>
              </a:rPr>
              <a:t>بهداشتی</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3777725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cs typeface="B Titr" panose="00000700000000000000" pitchFamily="2" charset="-78"/>
              </a:rPr>
              <a:t>نکات تغذیه ای در پیشگیری از دیابت</a:t>
            </a:r>
            <a:endParaRPr lang="en-US" dirty="0"/>
          </a:p>
        </p:txBody>
      </p:sp>
      <p:sp>
        <p:nvSpPr>
          <p:cNvPr id="3" name="Content Placeholder 2"/>
          <p:cNvSpPr>
            <a:spLocks noGrp="1"/>
          </p:cNvSpPr>
          <p:nvPr>
            <p:ph idx="1"/>
          </p:nvPr>
        </p:nvSpPr>
        <p:spPr>
          <a:xfrm>
            <a:off x="430305" y="1825625"/>
            <a:ext cx="11524129" cy="4351338"/>
          </a:xfrm>
        </p:spPr>
        <p:txBody>
          <a:bodyPr>
            <a:normAutofit fontScale="85000" lnSpcReduction="10000"/>
          </a:bodyPr>
          <a:lstStyle/>
          <a:p>
            <a:pPr algn="r" rtl="1"/>
            <a:r>
              <a:rPr lang="fa-IR" b="1" dirty="0">
                <a:latin typeface="Calibri" panose="020F0502020204030204" pitchFamily="34" charset="0"/>
                <a:ea typeface="Calibri" panose="020F0502020204030204" pitchFamily="34" charset="0"/>
                <a:cs typeface="B Nazanin" panose="00000400000000000000" pitchFamily="2" charset="-78"/>
              </a:rPr>
              <a:t>روزانه از انواع حبوبات در وعده های غذایی استفاده کنید .</a:t>
            </a:r>
          </a:p>
          <a:p>
            <a:pPr algn="just" rtl="1">
              <a:lnSpc>
                <a:spcPct val="150000"/>
              </a:lnSpc>
              <a:spcAft>
                <a:spcPts val="800"/>
              </a:spcAft>
            </a:pPr>
            <a:r>
              <a:rPr lang="ar-SA" b="1" dirty="0" smtClean="0">
                <a:latin typeface="Calibri" panose="020F0502020204030204" pitchFamily="34" charset="0"/>
                <a:ea typeface="Calibri" panose="020F0502020204030204" pitchFamily="34" charset="0"/>
                <a:cs typeface="B Nazanin" panose="00000400000000000000" pitchFamily="2" charset="-78"/>
              </a:rPr>
              <a:t>لبنیات </a:t>
            </a:r>
            <a:r>
              <a:rPr lang="ar-SA" b="1" dirty="0">
                <a:latin typeface="Calibri" panose="020F0502020204030204" pitchFamily="34" charset="0"/>
                <a:ea typeface="Calibri" panose="020F0502020204030204" pitchFamily="34" charset="0"/>
                <a:cs typeface="B Nazanin" panose="00000400000000000000" pitchFamily="2" charset="-78"/>
              </a:rPr>
              <a:t>کم چرب خصوصا پرو بیوتیک مصرف کنید.</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spcAft>
                <a:spcPts val="800"/>
              </a:spcAft>
            </a:pPr>
            <a:r>
              <a:rPr lang="fa-IR" b="1" dirty="0">
                <a:latin typeface="Calibri" panose="020F0502020204030204" pitchFamily="34" charset="0"/>
                <a:ea typeface="Calibri" panose="020F0502020204030204" pitchFamily="34" charset="0"/>
                <a:cs typeface="B Nazanin" panose="00000400000000000000" pitchFamily="2" charset="-78"/>
              </a:rPr>
              <a:t>منابع غذایی حاوی روی، ویتامین </a:t>
            </a:r>
            <a:r>
              <a:rPr lang="en-US" b="1" dirty="0">
                <a:latin typeface="Calibri" panose="020F0502020204030204" pitchFamily="34" charset="0"/>
                <a:ea typeface="Calibri" panose="020F0502020204030204" pitchFamily="34" charset="0"/>
                <a:cs typeface="B Nazanin" panose="00000400000000000000" pitchFamily="2" charset="-78"/>
              </a:rPr>
              <a:t>C</a:t>
            </a:r>
            <a:r>
              <a:rPr lang="fa-IR" b="1" dirty="0">
                <a:latin typeface="Calibri" panose="020F0502020204030204" pitchFamily="34" charset="0"/>
                <a:ea typeface="Calibri" panose="020F0502020204030204" pitchFamily="34" charset="0"/>
                <a:cs typeface="B Nazanin" panose="00000400000000000000" pitchFamily="2" charset="-78"/>
              </a:rPr>
              <a:t> (مرکبات و سبزی های تازه) و ویتامین </a:t>
            </a:r>
            <a:r>
              <a:rPr lang="en-US" b="1" dirty="0">
                <a:latin typeface="Calibri" panose="020F0502020204030204" pitchFamily="34" charset="0"/>
                <a:ea typeface="Calibri" panose="020F0502020204030204" pitchFamily="34" charset="0"/>
                <a:cs typeface="B Nazanin" panose="00000400000000000000" pitchFamily="2" charset="-78"/>
              </a:rPr>
              <a:t>A</a:t>
            </a:r>
            <a:r>
              <a:rPr lang="fa-IR" b="1" dirty="0">
                <a:latin typeface="Calibri" panose="020F0502020204030204" pitchFamily="34" charset="0"/>
                <a:ea typeface="Calibri" panose="020F0502020204030204" pitchFamily="34" charset="0"/>
                <a:cs typeface="B Nazanin" panose="00000400000000000000" pitchFamily="2" charset="-78"/>
              </a:rPr>
              <a:t> (زردآلو، هلو، گوجه فرنگی، و هویج) را در رژیم غذایی خود بگنجانید زیرا این مواد حساسیت به انسولین را افزایش می دهند.</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spcAft>
                <a:spcPts val="800"/>
              </a:spcAft>
            </a:pPr>
            <a:r>
              <a:rPr lang="fa-IR" b="1" dirty="0">
                <a:latin typeface="Calibri" panose="020F0502020204030204" pitchFamily="34" charset="0"/>
                <a:ea typeface="Calibri" panose="020F0502020204030204" pitchFamily="34" charset="0"/>
                <a:cs typeface="B Nazanin" panose="00000400000000000000" pitchFamily="2" charset="-78"/>
              </a:rPr>
              <a:t>در صورتی که دچار اضافه وزن یا چاقی هستید برای کاهش وزن تحت نظر کارشناس تغذیه اقدام کنید.</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برای </a:t>
            </a:r>
            <a:r>
              <a:rPr lang="fa-IR" b="1" dirty="0">
                <a:latin typeface="Calibri" panose="020F0502020204030204" pitchFamily="34" charset="0"/>
                <a:ea typeface="Calibri" panose="020F0502020204030204" pitchFamily="34" charset="0"/>
                <a:cs typeface="B Nazanin" panose="00000400000000000000" pitchFamily="2" charset="-78"/>
              </a:rPr>
              <a:t>دریافت برنامه غذایی رایگان و انجام مراقبت های تغذیه ای به مراکز خدمات جامع سلامت مراجعه کنید</a:t>
            </a:r>
            <a:r>
              <a:rPr lang="fa-IR" b="1" dirty="0" smtClean="0">
                <a:latin typeface="Calibri" panose="020F0502020204030204" pitchFamily="34" charset="0"/>
                <a:ea typeface="Calibri" panose="020F0502020204030204" pitchFamily="34" charset="0"/>
                <a:cs typeface="B Nazanin" panose="00000400000000000000" pitchFamily="2" charset="-78"/>
              </a:rPr>
              <a:t>.</a:t>
            </a:r>
          </a:p>
          <a:p>
            <a:pPr algn="r" rtl="1"/>
            <a:endParaRPr lang="fa-IR" b="1" dirty="0" smtClean="0"/>
          </a:p>
          <a:p>
            <a:pPr algn="r" rtl="1"/>
            <a:endParaRPr lang="en-US" dirty="0"/>
          </a:p>
        </p:txBody>
      </p:sp>
      <p:sp>
        <p:nvSpPr>
          <p:cNvPr id="4" name="Footer Placeholder 3"/>
          <p:cNvSpPr>
            <a:spLocks noGrp="1"/>
          </p:cNvSpPr>
          <p:nvPr>
            <p:ph type="ftr" sz="quarter" idx="11"/>
          </p:nvPr>
        </p:nvSpPr>
        <p:spPr>
          <a:xfrm>
            <a:off x="838201" y="6356350"/>
            <a:ext cx="10981764" cy="365125"/>
          </a:xfrm>
        </p:spPr>
        <p:txBody>
          <a:bodyPr/>
          <a:lstStyle/>
          <a:p>
            <a:pPr algn="r"/>
            <a:r>
              <a:rPr lang="fa-IR" dirty="0">
                <a:solidFill>
                  <a:srgbClr val="FF0000"/>
                </a:solidFill>
                <a:cs typeface="B Titr" panose="00000700000000000000" pitchFamily="2" charset="-78"/>
              </a:rPr>
              <a:t>منبع: توصیه های کاربردی به بیماران مبتلا به دیابت و پیشگیری از دیابت ارائه از گروه تغذیه و اموردارویی معاونت امور </a:t>
            </a:r>
            <a:r>
              <a:rPr lang="fa-IR" dirty="0" smtClean="0">
                <a:solidFill>
                  <a:srgbClr val="FF0000"/>
                </a:solidFill>
                <a:cs typeface="B Titr" panose="00000700000000000000" pitchFamily="2" charset="-78"/>
              </a:rPr>
              <a:t>بهداشتی</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3609528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4"/>
            <a:ext cx="10515600" cy="1325563"/>
          </a:xfrm>
        </p:spPr>
        <p:txBody>
          <a:bodyPr/>
          <a:lstStyle/>
          <a:p>
            <a:pPr algn="ctr"/>
            <a:r>
              <a:rPr lang="fa-IR" dirty="0" smtClean="0">
                <a:solidFill>
                  <a:srgbClr val="FF0000"/>
                </a:solidFill>
                <a:cs typeface="B Titr" panose="00000700000000000000" pitchFamily="2" charset="-78"/>
              </a:rPr>
              <a:t>نکات تغذیه ای در بیماران دیابتی</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B Nazanin" panose="00000400000000000000" pitchFamily="2" charset="-78"/>
              </a:rPr>
              <a:t>در دیابت نوع 2 اهداف داشتن رژیم غذایی </a:t>
            </a:r>
            <a:r>
              <a:rPr lang="fa-IR" dirty="0" smtClean="0">
                <a:cs typeface="B Nazanin" panose="00000400000000000000" pitchFamily="2" charset="-78"/>
              </a:rPr>
              <a:t>مناسب</a:t>
            </a:r>
          </a:p>
          <a:p>
            <a:pPr lvl="1" algn="r" rtl="1"/>
            <a:r>
              <a:rPr lang="fa-IR" dirty="0" smtClean="0">
                <a:cs typeface="B Nazanin" panose="00000400000000000000" pitchFamily="2" charset="-78"/>
              </a:rPr>
              <a:t>کم </a:t>
            </a:r>
            <a:r>
              <a:rPr lang="fa-IR" dirty="0">
                <a:cs typeface="B Nazanin" panose="00000400000000000000" pitchFamily="2" charset="-78"/>
              </a:rPr>
              <a:t>کردن مقدار کالری مصرفی روزانه، </a:t>
            </a:r>
            <a:endParaRPr lang="fa-IR" dirty="0" smtClean="0">
              <a:cs typeface="B Nazanin" panose="00000400000000000000" pitchFamily="2" charset="-78"/>
            </a:endParaRPr>
          </a:p>
          <a:p>
            <a:pPr lvl="1" algn="r" rtl="1"/>
            <a:r>
              <a:rPr lang="fa-IR" dirty="0" smtClean="0">
                <a:cs typeface="B Nazanin" panose="00000400000000000000" pitchFamily="2" charset="-78"/>
              </a:rPr>
              <a:t>کاهش </a:t>
            </a:r>
            <a:r>
              <a:rPr lang="fa-IR" dirty="0">
                <a:cs typeface="B Nazanin" panose="00000400000000000000" pitchFamily="2" charset="-78"/>
              </a:rPr>
              <a:t>وزن و پایین آوردن قند، چربی و فشار خون در صورت وجود می </a:t>
            </a:r>
            <a:r>
              <a:rPr lang="fa-IR" dirty="0" smtClean="0">
                <a:cs typeface="B Nazanin" panose="00000400000000000000" pitchFamily="2" charset="-78"/>
              </a:rPr>
              <a:t>باشد</a:t>
            </a:r>
            <a:endParaRPr lang="fa-IR" dirty="0">
              <a:cs typeface="B Nazanin" panose="00000400000000000000" pitchFamily="2" charset="-78"/>
            </a:endParaRPr>
          </a:p>
          <a:p>
            <a:pPr marL="174625" lvl="1" indent="-80963" algn="r" rtl="1"/>
            <a:endParaRPr lang="fa-IR" dirty="0" smtClean="0">
              <a:cs typeface="B Nazanin" panose="00000400000000000000" pitchFamily="2" charset="-78"/>
            </a:endParaRPr>
          </a:p>
          <a:p>
            <a:pPr marL="174625" lvl="1" indent="-80963" algn="r" rtl="1"/>
            <a:r>
              <a:rPr lang="fa-IR" dirty="0" smtClean="0">
                <a:cs typeface="B Nazanin" panose="00000400000000000000" pitchFamily="2" charset="-78"/>
              </a:rPr>
              <a:t> داشتن </a:t>
            </a:r>
            <a:r>
              <a:rPr lang="fa-IR" dirty="0">
                <a:cs typeface="B Nazanin" panose="00000400000000000000" pitchFamily="2" charset="-78"/>
              </a:rPr>
              <a:t>فعالیت ورزشی مرتب نیز کمک </a:t>
            </a:r>
            <a:r>
              <a:rPr lang="fa-IR" dirty="0" smtClean="0">
                <a:cs typeface="B Nazanin" panose="00000400000000000000" pitchFamily="2" charset="-78"/>
              </a:rPr>
              <a:t>بسیار </a:t>
            </a:r>
            <a:r>
              <a:rPr lang="fa-IR" dirty="0">
                <a:cs typeface="B Nazanin" panose="00000400000000000000" pitchFamily="2" charset="-78"/>
              </a:rPr>
              <a:t>زیادی در رسیدن به اهداف بالا می کند</a:t>
            </a:r>
            <a:r>
              <a:rPr lang="fa-IR" dirty="0" smtClean="0">
                <a:cs typeface="B Nazanin" panose="00000400000000000000" pitchFamily="2" charset="-78"/>
              </a:rPr>
              <a:t>.</a:t>
            </a:r>
          </a:p>
          <a:p>
            <a:pPr marL="174625" lvl="1" indent="-80963" algn="r" rtl="1"/>
            <a:endParaRPr lang="fa-IR" dirty="0">
              <a:cs typeface="B Nazanin" panose="00000400000000000000" pitchFamily="2" charset="-78"/>
            </a:endParaRPr>
          </a:p>
          <a:p>
            <a:pPr marL="174625" lvl="1" indent="-80963" algn="r" rtl="1"/>
            <a:r>
              <a:rPr lang="fa-IR" dirty="0">
                <a:cs typeface="B Nazanin" panose="00000400000000000000" pitchFamily="2" charset="-78"/>
              </a:rPr>
              <a:t>اقدام اصلی جهت رسیدن به اهداف فوق</a:t>
            </a:r>
            <a:r>
              <a:rPr lang="fa-IR" dirty="0" smtClean="0">
                <a:cs typeface="B Nazanin" panose="00000400000000000000" pitchFamily="2" charset="-78"/>
              </a:rPr>
              <a:t>،</a:t>
            </a:r>
          </a:p>
          <a:p>
            <a:pPr marL="631825" lvl="2" indent="-80963" algn="r" rtl="1"/>
            <a:r>
              <a:rPr lang="fa-IR" dirty="0" smtClean="0">
                <a:cs typeface="B Nazanin" panose="00000400000000000000" pitchFamily="2" charset="-78"/>
              </a:rPr>
              <a:t> </a:t>
            </a:r>
            <a:r>
              <a:rPr lang="fa-IR" dirty="0">
                <a:cs typeface="B Nazanin" panose="00000400000000000000" pitchFamily="2" charset="-78"/>
              </a:rPr>
              <a:t>کاهش میزان مصرف کربوهیدرات ها و چربی </a:t>
            </a:r>
            <a:r>
              <a:rPr lang="fa-IR" dirty="0" smtClean="0">
                <a:cs typeface="B Nazanin" panose="00000400000000000000" pitchFamily="2" charset="-78"/>
              </a:rPr>
              <a:t>ها</a:t>
            </a:r>
          </a:p>
          <a:p>
            <a:pPr marL="631825" lvl="2" indent="-80963" algn="r" rtl="1"/>
            <a:r>
              <a:rPr lang="fa-IR" dirty="0" smtClean="0">
                <a:cs typeface="B Nazanin" panose="00000400000000000000" pitchFamily="2" charset="-78"/>
              </a:rPr>
              <a:t>افزایش تعداد وعده های غذایی به 6 وعده و کاهش حجم مواد غذایی مصرف شده در هر وعده</a:t>
            </a:r>
          </a:p>
          <a:p>
            <a:pPr marL="631825" lvl="2" indent="-80963" algn="r" rtl="1"/>
            <a:endParaRPr lang="fa-IR" dirty="0">
              <a:cs typeface="B Nazanin" panose="00000400000000000000" pitchFamily="2" charset="-78"/>
            </a:endParaRPr>
          </a:p>
        </p:txBody>
      </p:sp>
      <p:sp>
        <p:nvSpPr>
          <p:cNvPr id="4" name="Footer Placeholder 3"/>
          <p:cNvSpPr>
            <a:spLocks noGrp="1"/>
          </p:cNvSpPr>
          <p:nvPr>
            <p:ph type="ftr" sz="quarter" idx="11"/>
          </p:nvPr>
        </p:nvSpPr>
        <p:spPr>
          <a:xfrm>
            <a:off x="4038600" y="6356350"/>
            <a:ext cx="7315200" cy="365125"/>
          </a:xfrm>
        </p:spPr>
        <p:txBody>
          <a:bodyPr/>
          <a:lstStyle/>
          <a:p>
            <a:pPr algn="r" rtl="1"/>
            <a:r>
              <a:rPr lang="fa-IR" sz="1800" b="1" dirty="0" smtClean="0">
                <a:solidFill>
                  <a:srgbClr val="FF0000"/>
                </a:solidFill>
                <a:cs typeface="B Titr" panose="00000700000000000000" pitchFamily="2" charset="-78"/>
              </a:rPr>
              <a:t>منبع: </a:t>
            </a:r>
            <a:r>
              <a:rPr lang="en-US" sz="1800" b="1" dirty="0">
                <a:solidFill>
                  <a:srgbClr val="FF0000"/>
                </a:solidFill>
                <a:cs typeface="B Titr" panose="00000700000000000000" pitchFamily="2" charset="-78"/>
              </a:rPr>
              <a:t>https://gabric.ir/about-diabetes/nutrition</a:t>
            </a:r>
            <a:r>
              <a:rPr lang="en-US" sz="1800" b="1" dirty="0" smtClean="0">
                <a:solidFill>
                  <a:srgbClr val="FF0000"/>
                </a:solidFill>
                <a:cs typeface="B Titr" panose="00000700000000000000" pitchFamily="2" charset="-78"/>
              </a:rPr>
              <a:t>/</a:t>
            </a:r>
            <a:endParaRPr lang="en-US" sz="1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442227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منبع علمی  :</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pPr algn="ctr"/>
            <a:r>
              <a:rPr lang="fa-IR" dirty="0" smtClean="0">
                <a:cs typeface="B Titr" panose="00000700000000000000" pitchFamily="2" charset="-78"/>
              </a:rPr>
              <a:t>تهیه شده توسط گروه پیشگیری و کنترل بیماری های غیرواگیر با همکاری گروه آموزش و ارتقا سلامت و  گروه آموزش و ارتقا سلامت معاونت بهداشت دانشگاه علوم پزشکی شهید بهشتی </a:t>
            </a:r>
            <a:endParaRPr lang="en-US" dirty="0">
              <a:cs typeface="B Titr" panose="00000700000000000000" pitchFamily="2" charset="-78"/>
            </a:endParaRPr>
          </a:p>
        </p:txBody>
      </p:sp>
    </p:spTree>
    <p:extLst>
      <p:ext uri="{BB962C8B-B14F-4D97-AF65-F5344CB8AC3E}">
        <p14:creationId xmlns:p14="http://schemas.microsoft.com/office/powerpoint/2010/main" val="210320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53" y="3434608"/>
            <a:ext cx="10847916" cy="3211341"/>
          </a:xfrm>
        </p:spPr>
        <p:txBody>
          <a:bodyPr/>
          <a:lstStyle/>
          <a:p>
            <a:pPr algn="r" rtl="1">
              <a:lnSpc>
                <a:spcPct val="150000"/>
              </a:lnSpc>
            </a:pPr>
            <a:r>
              <a:rPr lang="fa-IR" sz="3200" dirty="0">
                <a:cs typeface="B Titr" panose="00000700000000000000" pitchFamily="2" charset="-78"/>
              </a:rPr>
              <a:t>قبل از ایجاد دیابت بسیاری از افراد مبتلا به پیش دیابت می شوند. </a:t>
            </a:r>
            <a:r>
              <a:rPr lang="fa-IR" dirty="0">
                <a:cs typeface="B Titr" panose="00000700000000000000" pitchFamily="2" charset="-78"/>
              </a:rPr>
              <a:t>میزان قند خون این افراد بالاتر از حد طبیعی است ولی نه به آن اندازه که در تعریف دیابت گنجانده شود. پیش دیابت بسیار شایع است، </a:t>
            </a:r>
            <a:r>
              <a:rPr lang="fa-IR" b="1" dirty="0">
                <a:solidFill>
                  <a:srgbClr val="00B050"/>
                </a:solidFill>
                <a:cs typeface="B Titr" panose="00000700000000000000" pitchFamily="2" charset="-78"/>
              </a:rPr>
              <a:t>اما خبر خوب اینکه قابل برگشت هم هست.</a:t>
            </a:r>
            <a:endParaRPr lang="fa-IR" b="1" dirty="0" smtClean="0">
              <a:solidFill>
                <a:srgbClr val="00B050"/>
              </a:solidFill>
              <a:cs typeface="B Titr" panose="00000700000000000000" pitchFamily="2" charset="-78"/>
            </a:endParaRPr>
          </a:p>
          <a:p>
            <a:pPr algn="r" rtl="1">
              <a:lnSpc>
                <a:spcPct val="150000"/>
              </a:lnSpc>
            </a:pPr>
            <a:r>
              <a:rPr lang="fa-IR" dirty="0" smtClean="0">
                <a:cs typeface="B Titr" panose="00000700000000000000" pitchFamily="2" charset="-78"/>
              </a:rPr>
              <a:t>برای درمان پیش دیابت باید به پزشک عمومی مرکز خدمات جامع سلامت محل زندگی خود مراجعه نمایید تا تحت راهنمایی و کنترل قرار گیرید.</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53" y="100698"/>
            <a:ext cx="6262427" cy="245715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702" y="100698"/>
            <a:ext cx="2876550" cy="2590800"/>
          </a:xfrm>
          <a:prstGeom prst="rect">
            <a:avLst/>
          </a:prstGeom>
        </p:spPr>
      </p:pic>
    </p:spTree>
    <p:extLst>
      <p:ext uri="{BB962C8B-B14F-4D97-AF65-F5344CB8AC3E}">
        <p14:creationId xmlns:p14="http://schemas.microsoft.com/office/powerpoint/2010/main" val="37222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نام های دیگر پیش دیابت</a:t>
            </a:r>
            <a:endParaRPr lang="en-US" dirty="0">
              <a:cs typeface="B Titr" panose="00000700000000000000" pitchFamily="2" charset="-78"/>
            </a:endParaRPr>
          </a:p>
        </p:txBody>
      </p:sp>
      <p:sp>
        <p:nvSpPr>
          <p:cNvPr id="3" name="Content Placeholder 2"/>
          <p:cNvSpPr>
            <a:spLocks noGrp="1"/>
          </p:cNvSpPr>
          <p:nvPr>
            <p:ph idx="1"/>
          </p:nvPr>
        </p:nvSpPr>
        <p:spPr>
          <a:xfrm>
            <a:off x="838200" y="2460812"/>
            <a:ext cx="10604157" cy="3748861"/>
          </a:xfrm>
        </p:spPr>
        <p:txBody>
          <a:bodyPr/>
          <a:lstStyle/>
          <a:p>
            <a:pPr algn="r" rtl="1"/>
            <a:r>
              <a:rPr lang="fa-IR" b="1" dirty="0" smtClean="0">
                <a:solidFill>
                  <a:schemeClr val="accent1">
                    <a:lumMod val="60000"/>
                    <a:lumOff val="40000"/>
                  </a:schemeClr>
                </a:solidFill>
                <a:cs typeface="B Nazanin" panose="00000400000000000000" pitchFamily="2" charset="-78"/>
              </a:rPr>
              <a:t>اختلال تحمل گلوکز (</a:t>
            </a:r>
            <a:r>
              <a:rPr lang="en-US" b="1" dirty="0" smtClean="0">
                <a:solidFill>
                  <a:schemeClr val="accent1">
                    <a:lumMod val="60000"/>
                    <a:lumOff val="40000"/>
                  </a:schemeClr>
                </a:solidFill>
                <a:cs typeface="B Nazanin" panose="00000400000000000000" pitchFamily="2" charset="-78"/>
              </a:rPr>
              <a:t>IGT</a:t>
            </a:r>
            <a:r>
              <a:rPr lang="fa-IR" b="1" dirty="0" smtClean="0">
                <a:solidFill>
                  <a:schemeClr val="accent1">
                    <a:lumMod val="60000"/>
                    <a:lumOff val="40000"/>
                  </a:schemeClr>
                </a:solidFill>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که به معنای قند خون بعد از غذا بالاتر از حد طبیعی است.</a:t>
            </a:r>
          </a:p>
          <a:p>
            <a:pPr algn="r" rtl="1"/>
            <a:r>
              <a:rPr lang="fa-IR" b="1" dirty="0" smtClean="0">
                <a:solidFill>
                  <a:schemeClr val="accent1">
                    <a:lumMod val="60000"/>
                    <a:lumOff val="40000"/>
                  </a:schemeClr>
                </a:solidFill>
                <a:cs typeface="B Nazanin" panose="00000400000000000000" pitchFamily="2" charset="-78"/>
              </a:rPr>
              <a:t>اختلال در گلوکز ناشتا (</a:t>
            </a:r>
            <a:r>
              <a:rPr lang="en-US" b="1" dirty="0" smtClean="0">
                <a:solidFill>
                  <a:schemeClr val="accent1">
                    <a:lumMod val="60000"/>
                    <a:lumOff val="40000"/>
                  </a:schemeClr>
                </a:solidFill>
                <a:cs typeface="B Nazanin" panose="00000400000000000000" pitchFamily="2" charset="-78"/>
              </a:rPr>
              <a:t>IFG</a:t>
            </a:r>
            <a:r>
              <a:rPr lang="fa-IR" b="1" dirty="0" smtClean="0">
                <a:solidFill>
                  <a:schemeClr val="accent1">
                    <a:lumMod val="60000"/>
                    <a:lumOff val="40000"/>
                  </a:schemeClr>
                </a:solidFill>
                <a:cs typeface="B Nazanin" panose="00000400000000000000" pitchFamily="2" charset="-78"/>
              </a:rPr>
              <a:t>) </a:t>
            </a:r>
            <a:r>
              <a:rPr lang="en-US" dirty="0" smtClean="0">
                <a:cs typeface="B Nazanin" panose="00000400000000000000" pitchFamily="2" charset="-78"/>
              </a:rPr>
              <a:t>، </a:t>
            </a:r>
            <a:r>
              <a:rPr lang="fa-IR" dirty="0" smtClean="0">
                <a:cs typeface="B Nazanin" panose="00000400000000000000" pitchFamily="2" charset="-78"/>
              </a:rPr>
              <a:t>که به معنای قند خون بالاتر از حد نرمال در صبح، و قبل از خوردن غذا می‌باشد.</a:t>
            </a:r>
          </a:p>
          <a:p>
            <a:pPr algn="r" rtl="1"/>
            <a:r>
              <a:rPr lang="fa-IR" b="1" dirty="0" smtClean="0">
                <a:solidFill>
                  <a:schemeClr val="accent1">
                    <a:lumMod val="60000"/>
                    <a:lumOff val="40000"/>
                  </a:schemeClr>
                </a:solidFill>
                <a:cs typeface="B Nazanin" panose="00000400000000000000" pitchFamily="2" charset="-78"/>
              </a:rPr>
              <a:t>سطح هموگلوبین</a:t>
            </a:r>
            <a:r>
              <a:rPr lang="en-US" b="1" dirty="0" smtClean="0">
                <a:solidFill>
                  <a:schemeClr val="accent1">
                    <a:lumMod val="60000"/>
                    <a:lumOff val="40000"/>
                  </a:schemeClr>
                </a:solidFill>
                <a:cs typeface="B Arabic Style" panose="00000400000000000000" pitchFamily="2" charset="-78"/>
              </a:rPr>
              <a:t>A</a:t>
            </a:r>
            <a:r>
              <a:rPr lang="en-US" b="1" baseline="-25000" dirty="0" smtClean="0">
                <a:solidFill>
                  <a:schemeClr val="accent1">
                    <a:lumMod val="60000"/>
                    <a:lumOff val="40000"/>
                  </a:schemeClr>
                </a:solidFill>
                <a:cs typeface="B Arabic Style" panose="00000400000000000000" pitchFamily="2" charset="-78"/>
              </a:rPr>
              <a:t>1</a:t>
            </a:r>
            <a:r>
              <a:rPr lang="en-US" b="1" dirty="0" smtClean="0">
                <a:solidFill>
                  <a:schemeClr val="accent1">
                    <a:lumMod val="60000"/>
                    <a:lumOff val="40000"/>
                  </a:schemeClr>
                </a:solidFill>
                <a:cs typeface="B Arabic Style" panose="00000400000000000000" pitchFamily="2" charset="-78"/>
              </a:rPr>
              <a:t>C </a:t>
            </a:r>
            <a:r>
              <a:rPr lang="fa-IR" b="1" dirty="0" smtClean="0">
                <a:solidFill>
                  <a:schemeClr val="accent1">
                    <a:lumMod val="60000"/>
                    <a:lumOff val="40000"/>
                  </a:schemeClr>
                </a:solidFill>
                <a:cs typeface="B Nazanin" panose="00000400000000000000" pitchFamily="2" charset="-78"/>
              </a:rPr>
              <a:t> </a:t>
            </a:r>
            <a:r>
              <a:rPr lang="fa-IR" dirty="0" smtClean="0">
                <a:cs typeface="B Nazanin" panose="00000400000000000000" pitchFamily="2" charset="-78"/>
              </a:rPr>
              <a:t>بین ۵.۷ تا ۶.۴ درصد</a:t>
            </a:r>
          </a:p>
          <a:p>
            <a:pPr lvl="1" algn="r" rtl="1">
              <a:lnSpc>
                <a:spcPct val="150000"/>
              </a:lnSpc>
            </a:pPr>
            <a:r>
              <a:rPr lang="fa-IR" dirty="0" smtClean="0">
                <a:cs typeface="B Nazanin" panose="00000400000000000000" pitchFamily="2" charset="-78"/>
              </a:rPr>
              <a:t> (هموگلوبین </a:t>
            </a:r>
            <a:r>
              <a:rPr lang="en-US" dirty="0" smtClean="0">
                <a:cs typeface="B Nazanin" panose="00000400000000000000" pitchFamily="2" charset="-78"/>
              </a:rPr>
              <a:t>A</a:t>
            </a:r>
            <a:r>
              <a:rPr lang="fa-IR" dirty="0" smtClean="0">
                <a:cs typeface="B Nazanin" panose="00000400000000000000" pitchFamily="2" charset="-78"/>
              </a:rPr>
              <a:t>۱</a:t>
            </a:r>
            <a:r>
              <a:rPr lang="en-US" dirty="0" smtClean="0">
                <a:cs typeface="B Nazanin" panose="00000400000000000000" pitchFamily="2" charset="-78"/>
              </a:rPr>
              <a:t>C </a:t>
            </a:r>
            <a:r>
              <a:rPr lang="fa-IR" dirty="0" smtClean="0">
                <a:cs typeface="B Nazanin" panose="00000400000000000000" pitchFamily="2" charset="-78"/>
              </a:rPr>
              <a:t>یک شاخص مهم آزمایشگاهی است، نشان‌دهنده‌ </a:t>
            </a:r>
            <a:r>
              <a:rPr lang="fa-IR" dirty="0">
                <a:cs typeface="B Nazanin" panose="00000400000000000000" pitchFamily="2" charset="-78"/>
              </a:rPr>
              <a:t>متوسط قند خون در طول ۲ یا ۳ ماه گذشته است و در پیگیری درمان بیماران دیابتی باید لحاظ شود. بهتر است میزان </a:t>
            </a:r>
            <a:r>
              <a:rPr lang="fa-IR" dirty="0" smtClean="0">
                <a:cs typeface="B Nazanin" panose="00000400000000000000" pitchFamily="2" charset="-78"/>
              </a:rPr>
              <a:t>هموگلوبین</a:t>
            </a:r>
            <a:r>
              <a:rPr lang="en-US" dirty="0" smtClean="0">
                <a:cs typeface="B Nazanin" panose="00000400000000000000" pitchFamily="2" charset="-78"/>
              </a:rPr>
              <a:t>A</a:t>
            </a:r>
            <a:r>
              <a:rPr lang="en-US" baseline="-25000" dirty="0" smtClean="0">
                <a:cs typeface="B Nazanin" panose="00000400000000000000" pitchFamily="2" charset="-78"/>
              </a:rPr>
              <a:t>1</a:t>
            </a:r>
            <a:r>
              <a:rPr lang="en-US" dirty="0" smtClean="0">
                <a:cs typeface="B Nazanin" panose="00000400000000000000" pitchFamily="2" charset="-78"/>
              </a:rPr>
              <a:t>C </a:t>
            </a:r>
            <a:r>
              <a:rPr lang="fa-IR" dirty="0" smtClean="0">
                <a:cs typeface="B Nazanin" panose="00000400000000000000" pitchFamily="2" charset="-78"/>
              </a:rPr>
              <a:t> هر </a:t>
            </a:r>
            <a:r>
              <a:rPr lang="fa-IR" dirty="0">
                <a:cs typeface="B Nazanin" panose="00000400000000000000" pitchFamily="2" charset="-78"/>
              </a:rPr>
              <a:t>۳ ماه یکبار در بیماران مبتلا به دیابت سنجیده شود.)</a:t>
            </a: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45458" y="365126"/>
            <a:ext cx="3753547" cy="2095686"/>
          </a:xfrm>
          <a:prstGeom prst="rect">
            <a:avLst/>
          </a:prstGeom>
        </p:spPr>
      </p:pic>
    </p:spTree>
    <p:extLst>
      <p:ext uri="{BB962C8B-B14F-4D97-AF65-F5344CB8AC3E}">
        <p14:creationId xmlns:p14="http://schemas.microsoft.com/office/powerpoint/2010/main" val="4033806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315" y="13433"/>
            <a:ext cx="7364627" cy="1834378"/>
          </a:xfrm>
        </p:spPr>
        <p:txBody>
          <a:bodyPr>
            <a:normAutofit fontScale="90000"/>
          </a:bodyPr>
          <a:lstStyle/>
          <a:p>
            <a:pPr algn="ctr" rtl="1">
              <a:lnSpc>
                <a:spcPct val="150000"/>
              </a:lnSpc>
            </a:pPr>
            <a:r>
              <a:rPr lang="fa-IR" sz="4000" dirty="0" smtClean="0">
                <a:solidFill>
                  <a:srgbClr val="0070C0"/>
                </a:solidFill>
                <a:cs typeface="B Titr" panose="00000700000000000000" pitchFamily="2" charset="-78"/>
              </a:rPr>
              <a:t>نکات </a:t>
            </a:r>
            <a:r>
              <a:rPr lang="fa-IR" sz="4000" dirty="0">
                <a:solidFill>
                  <a:srgbClr val="0070C0"/>
                </a:solidFill>
                <a:cs typeface="B Titr" panose="00000700000000000000" pitchFamily="2" charset="-78"/>
              </a:rPr>
              <a:t>کلیدی </a:t>
            </a:r>
            <a:r>
              <a:rPr lang="fa-IR" sz="4000" dirty="0" smtClean="0">
                <a:solidFill>
                  <a:srgbClr val="0070C0"/>
                </a:solidFill>
                <a:cs typeface="B Titr" panose="00000700000000000000" pitchFamily="2" charset="-78"/>
              </a:rPr>
              <a:t>در </a:t>
            </a:r>
            <a:r>
              <a:rPr lang="fa-IR" sz="4000" dirty="0">
                <a:solidFill>
                  <a:srgbClr val="0070C0"/>
                </a:solidFill>
                <a:cs typeface="B Titr" panose="00000700000000000000" pitchFamily="2" charset="-78"/>
              </a:rPr>
              <a:t>کنترل پیش دیابت </a:t>
            </a:r>
            <a:r>
              <a:rPr lang="fa-IR" sz="4000" dirty="0" smtClean="0">
                <a:solidFill>
                  <a:srgbClr val="0070C0"/>
                </a:solidFill>
                <a:cs typeface="B Titr" panose="00000700000000000000" pitchFamily="2" charset="-78"/>
              </a:rPr>
              <a:t>و </a:t>
            </a:r>
            <a:r>
              <a:rPr lang="fa-IR" sz="4000" dirty="0">
                <a:solidFill>
                  <a:srgbClr val="0070C0"/>
                </a:solidFill>
                <a:cs typeface="B Titr" panose="00000700000000000000" pitchFamily="2" charset="-78"/>
              </a:rPr>
              <a:t>جلوگیری از تبدیل آن به دیابت</a:t>
            </a:r>
            <a:endParaRPr lang="en-US" sz="4000" dirty="0">
              <a:solidFill>
                <a:srgbClr val="0070C0"/>
              </a:solidFill>
              <a:cs typeface="B Titr" panose="00000700000000000000" pitchFamily="2" charset="-78"/>
            </a:endParaRPr>
          </a:p>
        </p:txBody>
      </p:sp>
      <p:sp>
        <p:nvSpPr>
          <p:cNvPr id="3" name="Content Placeholder 2"/>
          <p:cNvSpPr>
            <a:spLocks noGrp="1"/>
          </p:cNvSpPr>
          <p:nvPr>
            <p:ph idx="1"/>
          </p:nvPr>
        </p:nvSpPr>
        <p:spPr>
          <a:xfrm>
            <a:off x="1048265" y="2679229"/>
            <a:ext cx="10515600" cy="3573290"/>
          </a:xfrm>
        </p:spPr>
        <p:txBody>
          <a:bodyPr>
            <a:normAutofit/>
          </a:bodyPr>
          <a:lstStyle/>
          <a:p>
            <a:pPr algn="r" rtl="1"/>
            <a:r>
              <a:rPr lang="fa-IR" sz="2400" b="1" dirty="0" smtClean="0">
                <a:solidFill>
                  <a:schemeClr val="accent2">
                    <a:lumMod val="75000"/>
                  </a:schemeClr>
                </a:solidFill>
                <a:cs typeface="B Nazanin" panose="00000400000000000000" pitchFamily="2" charset="-78"/>
              </a:rPr>
              <a:t>کاهش وزن: </a:t>
            </a:r>
            <a:r>
              <a:rPr lang="fa-IR" sz="2400" b="1" dirty="0" smtClean="0">
                <a:cs typeface="B Nazanin" panose="00000400000000000000" pitchFamily="2" charset="-78"/>
              </a:rPr>
              <a:t>کاهش مقدار حتی کم وزن 5 تا 7 درصد می‌تواند تاثیر بسزایی داشته باشد.</a:t>
            </a:r>
          </a:p>
          <a:p>
            <a:pPr algn="r" rtl="1"/>
            <a:r>
              <a:rPr lang="fa-IR" sz="2400" b="1" dirty="0" smtClean="0">
                <a:solidFill>
                  <a:schemeClr val="accent2">
                    <a:lumMod val="75000"/>
                  </a:schemeClr>
                </a:solidFill>
                <a:cs typeface="B Nazanin" panose="00000400000000000000" pitchFamily="2" charset="-78"/>
              </a:rPr>
              <a:t>ورزش مداوم: </a:t>
            </a:r>
            <a:r>
              <a:rPr lang="fa-IR" sz="2400" b="1" dirty="0" smtClean="0">
                <a:cs typeface="B Nazanin" panose="00000400000000000000" pitchFamily="2" charset="-78"/>
              </a:rPr>
              <a:t>150 دقیقه در هفته ورزش مثل راه رفتن تند، یا سی دقیقه در روز، پنج روز در هفته</a:t>
            </a:r>
          </a:p>
          <a:p>
            <a:pPr algn="r" rtl="1"/>
            <a:r>
              <a:rPr lang="fa-IR" sz="2400" b="1" dirty="0" smtClean="0">
                <a:solidFill>
                  <a:schemeClr val="accent2">
                    <a:lumMod val="75000"/>
                  </a:schemeClr>
                </a:solidFill>
                <a:cs typeface="B Nazanin" panose="00000400000000000000" pitchFamily="2" charset="-78"/>
              </a:rPr>
              <a:t>تغذیه مناسب و سالم</a:t>
            </a:r>
          </a:p>
          <a:p>
            <a:pPr algn="r" rtl="1"/>
            <a:r>
              <a:rPr lang="fa-IR" sz="2400" b="1" dirty="0" smtClean="0">
                <a:solidFill>
                  <a:schemeClr val="accent2">
                    <a:lumMod val="75000"/>
                  </a:schemeClr>
                </a:solidFill>
                <a:cs typeface="B Nazanin" panose="00000400000000000000" pitchFamily="2" charset="-78"/>
              </a:rPr>
              <a:t>کنترل استرس</a:t>
            </a:r>
          </a:p>
          <a:p>
            <a:pPr algn="r" rtl="1"/>
            <a:r>
              <a:rPr lang="fa-IR" sz="2400" b="1" dirty="0" smtClean="0">
                <a:cs typeface="B Nazanin" panose="00000400000000000000" pitchFamily="2" charset="-78"/>
              </a:rPr>
              <a:t> افراد مبتلا به پیش دیابت بایستی هر 6 ماه یکبار به مراکز خدمات جامع سلامت و یا پایگاه بهداشتی جهت مراقبت و کنترل مراجعه نمایند.</a:t>
            </a:r>
            <a:endParaRPr lang="en-US" sz="2400" b="1"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20130" y="365125"/>
            <a:ext cx="3426979" cy="2005366"/>
          </a:xfrm>
          <a:prstGeom prst="rect">
            <a:avLst/>
          </a:prstGeom>
        </p:spPr>
      </p:pic>
    </p:spTree>
    <p:extLst>
      <p:ext uri="{BB962C8B-B14F-4D97-AF65-F5344CB8AC3E}">
        <p14:creationId xmlns:p14="http://schemas.microsoft.com/office/powerpoint/2010/main" val="1548970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871538"/>
          </a:xfrm>
        </p:spPr>
        <p:txBody>
          <a:bodyPr/>
          <a:lstStyle/>
          <a:p>
            <a:pPr algn="r" rtl="1"/>
            <a:r>
              <a:rPr lang="fa-IR" dirty="0" smtClean="0">
                <a:solidFill>
                  <a:srgbClr val="FF0000"/>
                </a:solidFill>
                <a:cs typeface="B Titr" panose="00000700000000000000" pitchFamily="2" charset="-78"/>
              </a:rPr>
              <a:t>علایم</a:t>
            </a:r>
            <a:r>
              <a:rPr lang="fa-IR" dirty="0" smtClean="0">
                <a:cs typeface="B Titr" panose="00000700000000000000" pitchFamily="2" charset="-78"/>
              </a:rPr>
              <a:t> پیش دیابت</a:t>
            </a:r>
            <a:endParaRPr lang="en-US" dirty="0">
              <a:cs typeface="B Titr" panose="00000700000000000000" pitchFamily="2" charset="-78"/>
            </a:endParaRPr>
          </a:p>
        </p:txBody>
      </p:sp>
      <p:sp>
        <p:nvSpPr>
          <p:cNvPr id="3" name="Content Placeholder 2"/>
          <p:cNvSpPr>
            <a:spLocks noGrp="1"/>
          </p:cNvSpPr>
          <p:nvPr>
            <p:ph idx="1"/>
          </p:nvPr>
        </p:nvSpPr>
        <p:spPr>
          <a:xfrm>
            <a:off x="7537622" y="1825625"/>
            <a:ext cx="4090086" cy="4068738"/>
          </a:xfrm>
        </p:spPr>
        <p:txBody>
          <a:bodyPr>
            <a:normAutofit fontScale="92500" lnSpcReduction="10000"/>
          </a:bodyPr>
          <a:lstStyle/>
          <a:p>
            <a:pPr algn="r" rtl="1">
              <a:lnSpc>
                <a:spcPct val="200000"/>
              </a:lnSpc>
            </a:pPr>
            <a:r>
              <a:rPr lang="fa-IR" sz="2800" dirty="0" smtClean="0">
                <a:cs typeface="B Titr" panose="00000700000000000000" pitchFamily="2" charset="-78"/>
              </a:rPr>
              <a:t>افراد مبتلا به پیش دیابتیک  علائم واضحی ندارد.</a:t>
            </a:r>
          </a:p>
          <a:p>
            <a:pPr algn="r" rtl="1">
              <a:lnSpc>
                <a:spcPct val="200000"/>
              </a:lnSpc>
            </a:pPr>
            <a:r>
              <a:rPr lang="fa-IR" sz="2800" dirty="0" smtClean="0">
                <a:solidFill>
                  <a:srgbClr val="00B050"/>
                </a:solidFill>
                <a:cs typeface="B Titr" panose="00000700000000000000" pitchFamily="2" charset="-78"/>
              </a:rPr>
              <a:t>کنترل سالانه قند خون </a:t>
            </a:r>
            <a:r>
              <a:rPr lang="fa-IR" sz="2800" dirty="0" smtClean="0">
                <a:cs typeface="B Titr" panose="00000700000000000000" pitchFamily="2" charset="-78"/>
              </a:rPr>
              <a:t>بهترین روش در تشخیص پیش دیابت و دیابت است.</a:t>
            </a:r>
            <a:endParaRPr lang="en-US" sz="2800" dirty="0">
              <a:cs typeface="B Titr" panose="00000700000000000000" pitchFamily="2" charset="-78"/>
            </a:endParaRPr>
          </a:p>
        </p:txBody>
      </p:sp>
      <p:pic>
        <p:nvPicPr>
          <p:cNvPr id="4" name="Picture 3"/>
          <p:cNvPicPr>
            <a:picLocks noChangeAspect="1"/>
          </p:cNvPicPr>
          <p:nvPr/>
        </p:nvPicPr>
        <p:blipFill>
          <a:blip r:embed="rId2"/>
          <a:stretch>
            <a:fillRect/>
          </a:stretch>
        </p:blipFill>
        <p:spPr>
          <a:xfrm>
            <a:off x="677563" y="1371601"/>
            <a:ext cx="6452286" cy="4905632"/>
          </a:xfrm>
          <a:prstGeom prst="rect">
            <a:avLst/>
          </a:prstGeom>
        </p:spPr>
      </p:pic>
    </p:spTree>
    <p:extLst>
      <p:ext uri="{BB962C8B-B14F-4D97-AF65-F5344CB8AC3E}">
        <p14:creationId xmlns:p14="http://schemas.microsoft.com/office/powerpoint/2010/main" val="397154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05514" cy="1450757"/>
          </a:xfrm>
        </p:spPr>
        <p:txBody>
          <a:bodyPr/>
          <a:lstStyle/>
          <a:p>
            <a:pPr algn="r" rtl="1"/>
            <a:r>
              <a:rPr lang="fa-IR" dirty="0" smtClean="0">
                <a:cs typeface="B Titr" panose="00000700000000000000" pitchFamily="2" charset="-78"/>
              </a:rPr>
              <a:t>معیارهای آزمایشگاهی تشخیص دیابت چه هستند؟</a:t>
            </a:r>
            <a:endParaRPr lang="en-US" dirty="0">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13267" y="1850338"/>
            <a:ext cx="9136666" cy="4351338"/>
          </a:xfrm>
          <a:prstGeom prst="rect">
            <a:avLst/>
          </a:prstGeom>
        </p:spPr>
      </p:pic>
    </p:spTree>
    <p:extLst>
      <p:ext uri="{BB962C8B-B14F-4D97-AF65-F5344CB8AC3E}">
        <p14:creationId xmlns:p14="http://schemas.microsoft.com/office/powerpoint/2010/main" val="1408265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965" y="-117104"/>
            <a:ext cx="10132541" cy="5745891"/>
          </a:xfrm>
          <a:prstGeom prst="rect">
            <a:avLst/>
          </a:prstGeom>
          <a:ln>
            <a:noFill/>
          </a:ln>
          <a:effectLst>
            <a:softEdge rad="112500"/>
          </a:effectLst>
        </p:spPr>
      </p:pic>
    </p:spTree>
    <p:extLst>
      <p:ext uri="{BB962C8B-B14F-4D97-AF65-F5344CB8AC3E}">
        <p14:creationId xmlns:p14="http://schemas.microsoft.com/office/powerpoint/2010/main" val="789628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6" y="0"/>
            <a:ext cx="11541211" cy="6462228"/>
          </a:xfrm>
          <a:prstGeom prst="rect">
            <a:avLst/>
          </a:prstGeom>
        </p:spPr>
      </p:pic>
    </p:spTree>
    <p:extLst>
      <p:ext uri="{BB962C8B-B14F-4D97-AF65-F5344CB8AC3E}">
        <p14:creationId xmlns:p14="http://schemas.microsoft.com/office/powerpoint/2010/main" val="76701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458</TotalTime>
  <Words>874</Words>
  <Application>Microsoft Office PowerPoint</Application>
  <PresentationFormat>Widescreen</PresentationFormat>
  <Paragraphs>55</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B Arabic Style</vt:lpstr>
      <vt:lpstr>B Nazanin</vt:lpstr>
      <vt:lpstr>B Titr</vt:lpstr>
      <vt:lpstr>Calibri</vt:lpstr>
      <vt:lpstr>Calibri Light</vt:lpstr>
      <vt:lpstr>Times New Roman</vt:lpstr>
      <vt:lpstr>Retrospect</vt:lpstr>
      <vt:lpstr>Office Theme</vt:lpstr>
      <vt:lpstr>PowerPoint Presentation</vt:lpstr>
      <vt:lpstr>PowerPoint Presentation</vt:lpstr>
      <vt:lpstr>PowerPoint Presentation</vt:lpstr>
      <vt:lpstr>نام های دیگر پیش دیابت</vt:lpstr>
      <vt:lpstr>نکات کلیدی در کنترل پیش دیابت و جلوگیری از تبدیل آن به دیابت</vt:lpstr>
      <vt:lpstr>علایم پیش دیابت</vt:lpstr>
      <vt:lpstr>معیارهای آزمایشگاهی تشخیص دیابت چه هستند؟</vt:lpstr>
      <vt:lpstr>PowerPoint Presentation</vt:lpstr>
      <vt:lpstr>PowerPoint Presentation</vt:lpstr>
      <vt:lpstr>PowerPoint Presentation</vt:lpstr>
      <vt:lpstr>PowerPoint Presentation</vt:lpstr>
      <vt:lpstr>PowerPoint Presentation</vt:lpstr>
      <vt:lpstr>PowerPoint Presentation</vt:lpstr>
      <vt:lpstr>دیابت نوع 1</vt:lpstr>
      <vt:lpstr>PowerPoint Presentation</vt:lpstr>
      <vt:lpstr>دیابت نوع 2</vt:lpstr>
      <vt:lpstr>دیابت بارداری</vt:lpstr>
      <vt:lpstr>PowerPoint Presentation</vt:lpstr>
      <vt:lpstr>PowerPoint Presentation</vt:lpstr>
      <vt:lpstr>PowerPoint Presentation</vt:lpstr>
      <vt:lpstr>PowerPoint Presentation</vt:lpstr>
      <vt:lpstr>نکات تغذیه ای در پیشگیری از دیابت</vt:lpstr>
      <vt:lpstr>نکات تغذیه ای در پیشگیری از دیابت</vt:lpstr>
      <vt:lpstr>نکات تغذیه ای در بیماران دیابتی</vt:lpstr>
      <vt:lpstr>منبع علمی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Akbari, Malihe</dc:creator>
  <cp:lastModifiedBy>Akbari, Malihe</cp:lastModifiedBy>
  <cp:revision>55</cp:revision>
  <dcterms:created xsi:type="dcterms:W3CDTF">2022-11-06T08:49:58Z</dcterms:created>
  <dcterms:modified xsi:type="dcterms:W3CDTF">2022-11-09T09:52:41Z</dcterms:modified>
</cp:coreProperties>
</file>